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503F33-4059-4DCB-A4B8-21CDC04ED1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59998C7-1A59-436E-932C-714C8259D2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5B30323-6E8F-40A8-AB23-86A2BEB93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1358B60-11D8-4A66-BD0C-F4440A14C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F318143-E148-4C94-A3A9-5AA9DE16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3617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F9EB47-A4E6-402C-BAF3-8A38DE881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88B347E-3A5F-4926-BA71-60A9ECB2CE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B3C955D-FD63-4991-980B-71B40E004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EF27881-3BBE-4E19-A756-BF9616747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71851AF-F036-430E-90E0-4B2744319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7122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7C1BA57-C2B2-4046-A2E5-96BE40A9A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4C03E20-7F57-4CD5-A069-3FDBF64E94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2767AFA-CAB9-438C-A66B-5DF93AEA1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66CF093-6285-4212-BC06-3013E8C4D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7570840-C6C2-4A9B-B93B-747F0B2FC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3931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01255D7-917B-4968-A4EE-3D670162B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F1DD6C5-E2BF-4E71-B250-D4B21AB370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EB8F984-3A99-4EC2-8FBA-8B7A750CAE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6B7EC5B-62B0-4203-8822-7E511860A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37FE71A-A410-4B28-8514-00E7805CE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FFC59BA-4AD4-450C-BA35-5B6B3143D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2912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4EF721-049D-4D09-A1D9-4FB0D107F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202B8CA-3CE1-4EDF-8052-330F22BDA5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A5791A5-A0E6-4FE0-A41C-1FAFEB619B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A248188-3916-40ED-B3BE-9C5E0C4782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ADABF19-0F0D-4EED-BF8D-4968447342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7A573B9-EB0C-4C53-B7CD-2237FBAA2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AFBE4E2-F855-4312-A5A8-E04652A1A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38C2705-4110-4EC0-B1C6-6F0468886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5761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011B3C-A6A4-4A9E-BC03-1CC6189D6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1D33C4D-457D-4E7A-A52E-D10C9D00B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DA4B252-79B7-4F1D-806E-305C9A48D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E371BF3-36DC-4C3B-A3EC-B02AAE2F7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9419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BA7FF4B3-FA12-4B2D-B0DD-EF014E8C1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4D9FEA3-7F6B-4336-8A28-CABE7BFA0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BB6FF11-6226-4F8F-8508-B3FB11FC5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1289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7A5861-C5D5-4D30-8579-6CBAC5FBD0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B1FE08D-2326-41A6-8559-765A9B4B5C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547DEDA-5211-4B94-AF5D-EE6B2B960C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2894C7C-64CE-4446-9A84-5CE73735E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70C8847-B5EB-4F80-B5C0-38F5EB580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BDC7517-0D60-47D4-8A38-7619854B4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9986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F7B8DE2-6F73-4966-A6EE-0573B8E43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79F4934-1B8C-4795-A397-FE94558320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A70457-26BC-4B40-A62B-DCA8CB1FC8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0BB8240-D31E-4F10-88F8-1958DBBDB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3B0CECB-1692-4ADC-A4CB-42603AD95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19B75DD-8A22-41EA-8B62-1DF1ACBC5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9870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E5344E-12BB-4A85-A1C6-8B373199B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74387EB-6D9B-4DBC-8312-1718107194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8EBA0D7-D16E-4562-864C-B797F5810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7731486-2755-4860-A6D4-E17ACF401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0EEAD9A-D271-4ACB-A429-AC66A3A27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3738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8C3C9E7-0946-42F2-9147-B3CC60801C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B2C5DFF-79C3-42A1-9AED-D7A3F6C26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D552414-1F80-4956-AC95-0769855EE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9DAED95-FC2A-483D-B773-099DA124E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E6FC6CF-8F47-49B9-B226-834CA44E1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9478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3B54135-3FB2-47D6-AE86-80AE27E8CF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4C2B01-0B71-4558-909A-5810ACC29B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D27296-C435-48E3-A22D-FB7C18B8F2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E9829-0650-4461-BA1C-E621E7B0A121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AD8075A-3C6D-4D05-949A-98D5FCD826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08A34EE-8D34-4406-A355-BBA9D9AE9C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0306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las.wsu.ac.kr:444/page/index.jsp?code=slas0201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E90912-6A07-4207-A71F-AE4EF6AB96A0}"/>
              </a:ext>
            </a:extLst>
          </p:cNvPr>
          <p:cNvSpPr txBox="1"/>
          <p:nvPr/>
        </p:nvSpPr>
        <p:spPr>
          <a:xfrm>
            <a:off x="724929" y="1483496"/>
            <a:ext cx="9403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대학정보시스템 </a:t>
            </a:r>
            <a:r>
              <a:rPr lang="en-US" altLang="ko-KR" dirty="0"/>
              <a:t>&gt; </a:t>
            </a:r>
            <a:r>
              <a:rPr lang="ko-KR" altLang="en-US" dirty="0"/>
              <a:t>학사관리 </a:t>
            </a:r>
            <a:r>
              <a:rPr lang="en-US" altLang="ko-KR" dirty="0"/>
              <a:t>&gt; </a:t>
            </a:r>
            <a:r>
              <a:rPr lang="ko-KR" altLang="en-US" dirty="0"/>
              <a:t>우송대졸업 </a:t>
            </a:r>
            <a:r>
              <a:rPr lang="en-US" altLang="ko-KR" dirty="0"/>
              <a:t>&gt; </a:t>
            </a:r>
            <a:r>
              <a:rPr lang="ko-KR" altLang="en-US" dirty="0"/>
              <a:t>졸업기준 </a:t>
            </a:r>
            <a:r>
              <a:rPr lang="en-US" altLang="ko-KR" dirty="0"/>
              <a:t>&gt; </a:t>
            </a:r>
            <a:r>
              <a:rPr lang="ko-KR" altLang="en-US" dirty="0"/>
              <a:t>졸업요건 충족여부 조회</a:t>
            </a:r>
          </a:p>
        </p:txBody>
      </p:sp>
    </p:spTree>
    <p:extLst>
      <p:ext uri="{BB962C8B-B14F-4D97-AF65-F5344CB8AC3E}">
        <p14:creationId xmlns:p14="http://schemas.microsoft.com/office/powerpoint/2010/main" val="3612432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(20</a:t>
            </a:r>
            <a:r>
              <a:rPr lang="ko-KR" altLang="en-US" sz="4000" dirty="0"/>
              <a:t>학번 이후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C8E0329-B16B-447C-A618-EFA03BED60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719" y="2164860"/>
            <a:ext cx="11726562" cy="126414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72E78A9-9C3D-4018-B2E8-A70DC75F7145}"/>
              </a:ext>
            </a:extLst>
          </p:cNvPr>
          <p:cNvSpPr txBox="1"/>
          <p:nvPr/>
        </p:nvSpPr>
        <p:spPr>
          <a:xfrm>
            <a:off x="3187586" y="3458769"/>
            <a:ext cx="3162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부전공</a:t>
            </a:r>
            <a:r>
              <a:rPr lang="en-US" altLang="ko-KR" dirty="0"/>
              <a:t>, </a:t>
            </a:r>
            <a:r>
              <a:rPr lang="ko-KR" altLang="en-US" dirty="0"/>
              <a:t>복수전공</a:t>
            </a:r>
            <a:r>
              <a:rPr lang="en-US" altLang="ko-KR" dirty="0"/>
              <a:t>, </a:t>
            </a:r>
            <a:r>
              <a:rPr lang="ko-KR" altLang="en-US" dirty="0"/>
              <a:t>트랙 중 </a:t>
            </a:r>
            <a:endParaRPr lang="en-US" altLang="ko-KR" dirty="0"/>
          </a:p>
          <a:p>
            <a:r>
              <a:rPr lang="ko-KR" altLang="en-US" dirty="0"/>
              <a:t>본인이 이수하는 전공 이름 확인 가능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5D99D33D-F35D-4BC6-BC22-6D78AF266A42}"/>
              </a:ext>
            </a:extLst>
          </p:cNvPr>
          <p:cNvSpPr/>
          <p:nvPr/>
        </p:nvSpPr>
        <p:spPr>
          <a:xfrm>
            <a:off x="3276600" y="2839265"/>
            <a:ext cx="1312334" cy="3894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AEDEEE2-BAC5-4284-A18F-872F7F64904B}"/>
              </a:ext>
            </a:extLst>
          </p:cNvPr>
          <p:cNvSpPr/>
          <p:nvPr/>
        </p:nvSpPr>
        <p:spPr>
          <a:xfrm>
            <a:off x="8000999" y="2612599"/>
            <a:ext cx="863601" cy="6161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8D39EE1-74C3-4A39-86E9-60577137677A}"/>
              </a:ext>
            </a:extLst>
          </p:cNvPr>
          <p:cNvSpPr/>
          <p:nvPr/>
        </p:nvSpPr>
        <p:spPr>
          <a:xfrm>
            <a:off x="8864600" y="2612599"/>
            <a:ext cx="863601" cy="6161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1AB32D-C33F-454E-8971-C1F4F0253E3A}"/>
              </a:ext>
            </a:extLst>
          </p:cNvPr>
          <p:cNvSpPr txBox="1"/>
          <p:nvPr/>
        </p:nvSpPr>
        <p:spPr>
          <a:xfrm>
            <a:off x="7793452" y="3608797"/>
            <a:ext cx="36873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기준학점 </a:t>
            </a:r>
            <a:r>
              <a:rPr lang="en-US" altLang="ko-KR" dirty="0"/>
              <a:t>: </a:t>
            </a:r>
            <a:r>
              <a:rPr lang="ko-KR" altLang="en-US" dirty="0"/>
              <a:t>졸업을 위해 필수적으로 채워야 하는 학점</a:t>
            </a:r>
            <a:endParaRPr lang="en-US" altLang="ko-KR" dirty="0"/>
          </a:p>
          <a:p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취득학점 </a:t>
            </a:r>
            <a:r>
              <a:rPr lang="en-US" altLang="ko-KR" dirty="0"/>
              <a:t>: </a:t>
            </a:r>
            <a:r>
              <a:rPr lang="ko-KR" altLang="en-US" dirty="0"/>
              <a:t>본인이 현재까지 취득한 학점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1. </a:t>
            </a:r>
            <a:r>
              <a:rPr lang="ko-KR" altLang="en-US" b="1" dirty="0"/>
              <a:t>부</a:t>
            </a:r>
            <a:r>
              <a:rPr lang="en-US" altLang="ko-KR" b="1" dirty="0"/>
              <a:t>,</a:t>
            </a:r>
            <a:r>
              <a:rPr lang="ko-KR" altLang="en-US" b="1" dirty="0"/>
              <a:t>복수전공</a:t>
            </a:r>
            <a:r>
              <a:rPr lang="en-US" altLang="ko-KR" b="1" dirty="0"/>
              <a:t>,</a:t>
            </a:r>
            <a:r>
              <a:rPr lang="ko-KR" altLang="en-US" b="1" dirty="0"/>
              <a:t>트랙 이수 현황</a:t>
            </a:r>
          </a:p>
        </p:txBody>
      </p:sp>
    </p:spTree>
    <p:extLst>
      <p:ext uri="{BB962C8B-B14F-4D97-AF65-F5344CB8AC3E}">
        <p14:creationId xmlns:p14="http://schemas.microsoft.com/office/powerpoint/2010/main" val="18110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(20</a:t>
            </a:r>
            <a:r>
              <a:rPr lang="ko-KR" altLang="en-US" sz="4000" dirty="0"/>
              <a:t>학번 이후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C8E0329-B16B-447C-A618-EFA03BED60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54" y="2154624"/>
            <a:ext cx="10866491" cy="126414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31AB32D-C33F-454E-8971-C1F4F0253E3A}"/>
              </a:ext>
            </a:extLst>
          </p:cNvPr>
          <p:cNvSpPr txBox="1"/>
          <p:nvPr/>
        </p:nvSpPr>
        <p:spPr>
          <a:xfrm>
            <a:off x="561154" y="3552452"/>
            <a:ext cx="831861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총취득학점 </a:t>
            </a:r>
            <a:r>
              <a:rPr lang="en-US" altLang="ko-KR" dirty="0"/>
              <a:t>: </a:t>
            </a:r>
            <a:r>
              <a:rPr lang="ko-KR" altLang="en-US" dirty="0"/>
              <a:t>지금까지 본인이 취득한 학점</a:t>
            </a:r>
            <a:endParaRPr lang="en-US" altLang="ko-KR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신청학점 </a:t>
            </a:r>
            <a:r>
              <a:rPr lang="en-US" altLang="ko-KR" dirty="0"/>
              <a:t>: </a:t>
            </a:r>
            <a:r>
              <a:rPr lang="ko-KR" altLang="en-US" dirty="0"/>
              <a:t>지금까지 본인이 수강신청한 학점</a:t>
            </a:r>
            <a:endParaRPr lang="en-US" altLang="ko-KR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졸업기준학점 </a:t>
            </a:r>
            <a:r>
              <a:rPr lang="en-US" altLang="ko-KR" dirty="0"/>
              <a:t>: </a:t>
            </a:r>
            <a:r>
              <a:rPr lang="ko-KR" altLang="en-US" dirty="0"/>
              <a:t>졸업을 위해 필수적으로 채워야 하는 학점</a:t>
            </a:r>
            <a:endParaRPr lang="en-US" altLang="ko-KR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부족학점 </a:t>
            </a:r>
            <a:r>
              <a:rPr lang="en-US" altLang="ko-KR" dirty="0"/>
              <a:t>: </a:t>
            </a:r>
            <a:r>
              <a:rPr lang="ko-KR" altLang="en-US" dirty="0"/>
              <a:t>현재 학기를 포함하지 않은 졸업기준학점까지 부족한 학점</a:t>
            </a:r>
            <a:endParaRPr lang="en-US" altLang="ko-KR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부족학점</a:t>
            </a:r>
            <a:r>
              <a:rPr lang="en-US" altLang="ko-KR" dirty="0"/>
              <a:t>(</a:t>
            </a:r>
            <a:r>
              <a:rPr lang="ko-KR" altLang="en-US" dirty="0"/>
              <a:t>수강포함</a:t>
            </a:r>
            <a:r>
              <a:rPr lang="en-US" altLang="ko-KR" dirty="0"/>
              <a:t>) : </a:t>
            </a:r>
            <a:r>
              <a:rPr lang="ko-KR" altLang="en-US" dirty="0"/>
              <a:t>현재 학기까지 포함한 졸업기준학점까지 부족한 학점</a:t>
            </a:r>
            <a:endParaRPr lang="en-US" altLang="ko-KR" dirty="0"/>
          </a:p>
          <a:p>
            <a:r>
              <a:rPr lang="en-US" altLang="ko-KR" sz="1200" dirty="0"/>
              <a:t>      * </a:t>
            </a:r>
            <a:r>
              <a:rPr lang="ko-KR" altLang="en-US" sz="1200" dirty="0"/>
              <a:t>수강포함 부족학점은 본인이 </a:t>
            </a:r>
            <a:r>
              <a:rPr lang="en-US" altLang="ko-KR" sz="1200" dirty="0"/>
              <a:t>F</a:t>
            </a:r>
            <a:r>
              <a:rPr lang="ko-KR" altLang="en-US" sz="1200" dirty="0"/>
              <a:t>를 받는다면 그대로 적용되지 않음</a:t>
            </a:r>
            <a:r>
              <a:rPr lang="en-US" altLang="ko-KR" sz="1200" dirty="0"/>
              <a:t>. </a:t>
            </a:r>
            <a:r>
              <a:rPr lang="ko-KR" altLang="en-US" sz="1200" dirty="0"/>
              <a:t>전부 통과한다는 가정 하에 계산되는 학점임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취득학점기준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E388D262-B069-4A90-8143-DF6EEB520D80}"/>
              </a:ext>
            </a:extLst>
          </p:cNvPr>
          <p:cNvCxnSpPr/>
          <p:nvPr/>
        </p:nvCxnSpPr>
        <p:spPr>
          <a:xfrm>
            <a:off x="7340600" y="2751667"/>
            <a:ext cx="138006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3FEDCB5-7E76-4771-B31E-CAAD404C60CA}"/>
              </a:ext>
            </a:extLst>
          </p:cNvPr>
          <p:cNvSpPr txBox="1"/>
          <p:nvPr/>
        </p:nvSpPr>
        <p:spPr>
          <a:xfrm>
            <a:off x="7463366" y="2121367"/>
            <a:ext cx="1134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부족학점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A00D32-A6DD-45FC-B020-751ED7150F8D}"/>
              </a:ext>
            </a:extLst>
          </p:cNvPr>
          <p:cNvSpPr txBox="1"/>
          <p:nvPr/>
        </p:nvSpPr>
        <p:spPr>
          <a:xfrm>
            <a:off x="9055100" y="2567001"/>
            <a:ext cx="2169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부족학점</a:t>
            </a:r>
            <a:r>
              <a:rPr lang="en-US" altLang="ko-KR" dirty="0"/>
              <a:t>(</a:t>
            </a:r>
            <a:r>
              <a:rPr lang="ko-KR" altLang="en-US" dirty="0"/>
              <a:t>수강포함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1FE93E4-BA6C-4BCB-97AE-5A30ADFBD16C}"/>
              </a:ext>
            </a:extLst>
          </p:cNvPr>
          <p:cNvSpPr txBox="1"/>
          <p:nvPr/>
        </p:nvSpPr>
        <p:spPr>
          <a:xfrm>
            <a:off x="6929967" y="3395360"/>
            <a:ext cx="28659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>
                <a:solidFill>
                  <a:srgbClr val="FF0000"/>
                </a:solidFill>
              </a:rPr>
              <a:t>신규대정시의</a:t>
            </a:r>
            <a:r>
              <a:rPr lang="ko-KR" altLang="en-US" sz="1400" dirty="0">
                <a:solidFill>
                  <a:srgbClr val="FF0000"/>
                </a:solidFill>
              </a:rPr>
              <a:t> 오류로 다르게 뜸</a:t>
            </a:r>
          </a:p>
        </p:txBody>
      </p:sp>
    </p:spTree>
    <p:extLst>
      <p:ext uri="{BB962C8B-B14F-4D97-AF65-F5344CB8AC3E}">
        <p14:creationId xmlns:p14="http://schemas.microsoft.com/office/powerpoint/2010/main" val="2577194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(20</a:t>
            </a:r>
            <a:r>
              <a:rPr lang="ko-KR" altLang="en-US" sz="4000" dirty="0"/>
              <a:t>학번 이후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1AB32D-C33F-454E-8971-C1F4F0253E3A}"/>
              </a:ext>
            </a:extLst>
          </p:cNvPr>
          <p:cNvSpPr txBox="1"/>
          <p:nvPr/>
        </p:nvSpPr>
        <p:spPr>
          <a:xfrm>
            <a:off x="561154" y="4309887"/>
            <a:ext cx="8318615" cy="2116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기준학점 </a:t>
            </a:r>
            <a:r>
              <a:rPr lang="en-US" altLang="ko-KR" dirty="0"/>
              <a:t>: </a:t>
            </a:r>
            <a:r>
              <a:rPr lang="ko-KR" altLang="en-US" dirty="0"/>
              <a:t>졸업을 위해 필수적으로 채워야 하는 학점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취득학점 </a:t>
            </a:r>
            <a:r>
              <a:rPr lang="en-US" altLang="ko-KR" dirty="0"/>
              <a:t>: </a:t>
            </a:r>
            <a:r>
              <a:rPr lang="ko-KR" altLang="en-US" dirty="0"/>
              <a:t>지금까지 취득한 학점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인정학점 </a:t>
            </a:r>
            <a:r>
              <a:rPr lang="en-US" altLang="ko-KR" dirty="0"/>
              <a:t>: </a:t>
            </a:r>
            <a:r>
              <a:rPr lang="ko-KR" altLang="en-US" dirty="0"/>
              <a:t>다른 영역에서 해당 영역으로 인정해준 학점</a:t>
            </a:r>
            <a:r>
              <a:rPr lang="en-US" altLang="ko-KR" dirty="0"/>
              <a:t>(EX. </a:t>
            </a:r>
            <a:r>
              <a:rPr lang="ko-KR" altLang="en-US" dirty="0"/>
              <a:t>전선</a:t>
            </a:r>
            <a:r>
              <a:rPr lang="en-US" altLang="ko-KR" dirty="0"/>
              <a:t>&gt;</a:t>
            </a:r>
            <a:r>
              <a:rPr lang="ko-KR" altLang="en-US" dirty="0" err="1"/>
              <a:t>전필</a:t>
            </a:r>
            <a:r>
              <a:rPr lang="en-US" altLang="ko-KR" dirty="0"/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계 </a:t>
            </a:r>
            <a:r>
              <a:rPr lang="en-US" altLang="ko-KR" dirty="0"/>
              <a:t>: </a:t>
            </a:r>
            <a:r>
              <a:rPr lang="ko-KR" altLang="en-US" dirty="0"/>
              <a:t>취득학점 </a:t>
            </a:r>
            <a:r>
              <a:rPr lang="en-US" altLang="ko-KR" dirty="0"/>
              <a:t>+ </a:t>
            </a:r>
            <a:r>
              <a:rPr lang="ko-KR" altLang="en-US" dirty="0"/>
              <a:t>인정학점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부족학점</a:t>
            </a:r>
            <a:r>
              <a:rPr lang="en-US" altLang="ko-KR" dirty="0"/>
              <a:t> : </a:t>
            </a:r>
            <a:r>
              <a:rPr lang="ko-KR" altLang="en-US" dirty="0"/>
              <a:t>졸업기준학점까지 부족한 학점</a:t>
            </a:r>
            <a:r>
              <a:rPr lang="en-US" altLang="ko-KR" dirty="0"/>
              <a:t>(</a:t>
            </a:r>
            <a:r>
              <a:rPr lang="ko-KR" altLang="en-US" dirty="0"/>
              <a:t>현재 수강 학기 미포함</a:t>
            </a:r>
            <a:r>
              <a:rPr lang="en-US" altLang="ko-KR" dirty="0"/>
              <a:t>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3. </a:t>
            </a:r>
            <a:r>
              <a:rPr lang="ko-KR" altLang="en-US" b="1" dirty="0" err="1"/>
              <a:t>이수구분별학점</a:t>
            </a:r>
            <a:endParaRPr lang="ko-KR" altLang="en-US" b="1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513544E-1A40-4AA2-BD4E-3D7D1F12D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154" y="2197056"/>
            <a:ext cx="10736173" cy="1962424"/>
          </a:xfrm>
          <a:prstGeom prst="rect">
            <a:avLst/>
          </a:prstGeom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02837B0C-AE95-4BE0-91E6-7B353C67B12E}"/>
              </a:ext>
            </a:extLst>
          </p:cNvPr>
          <p:cNvCxnSpPr/>
          <p:nvPr/>
        </p:nvCxnSpPr>
        <p:spPr>
          <a:xfrm>
            <a:off x="1913467" y="3970867"/>
            <a:ext cx="533400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41465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(20</a:t>
            </a:r>
            <a:r>
              <a:rPr lang="ko-KR" altLang="en-US" sz="4000" dirty="0"/>
              <a:t>학번 이후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3. </a:t>
            </a:r>
            <a:r>
              <a:rPr lang="ko-KR" altLang="en-US" b="1" dirty="0" err="1"/>
              <a:t>이수구분별학점</a:t>
            </a:r>
            <a:endParaRPr lang="ko-KR" altLang="en-US" b="1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513544E-1A40-4AA2-BD4E-3D7D1F12D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154" y="2197056"/>
            <a:ext cx="10736173" cy="19624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75177BB-B95A-45CE-BA55-BE690A69507A}"/>
              </a:ext>
            </a:extLst>
          </p:cNvPr>
          <p:cNvSpPr txBox="1"/>
          <p:nvPr/>
        </p:nvSpPr>
        <p:spPr>
          <a:xfrm>
            <a:off x="561154" y="4309887"/>
            <a:ext cx="9581913" cy="2531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전공필수 </a:t>
            </a:r>
            <a:r>
              <a:rPr lang="en-US" altLang="ko-KR" dirty="0"/>
              <a:t>: </a:t>
            </a:r>
            <a:r>
              <a:rPr lang="ko-KR" altLang="en-US" dirty="0"/>
              <a:t>수업 이수 영역 중 전공필수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전공 계 </a:t>
            </a:r>
            <a:r>
              <a:rPr lang="en-US" altLang="ko-KR" dirty="0"/>
              <a:t>: </a:t>
            </a:r>
            <a:r>
              <a:rPr lang="ko-KR" altLang="en-US" dirty="0"/>
              <a:t>전공필수 </a:t>
            </a:r>
            <a:r>
              <a:rPr lang="en-US" altLang="ko-KR" dirty="0"/>
              <a:t>+ </a:t>
            </a:r>
            <a:r>
              <a:rPr lang="ko-KR" altLang="en-US" dirty="0"/>
              <a:t>전공선택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교양필수 </a:t>
            </a:r>
            <a:r>
              <a:rPr lang="en-US" altLang="ko-KR" dirty="0"/>
              <a:t>: </a:t>
            </a:r>
            <a:r>
              <a:rPr lang="ko-KR" altLang="en-US" dirty="0"/>
              <a:t>수업 이수 영역 중 전공필수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교양 계 </a:t>
            </a:r>
            <a:r>
              <a:rPr lang="en-US" altLang="ko-KR" dirty="0"/>
              <a:t>: </a:t>
            </a:r>
            <a:r>
              <a:rPr lang="ko-KR" altLang="en-US" dirty="0"/>
              <a:t>교양필수 </a:t>
            </a:r>
            <a:r>
              <a:rPr lang="en-US" altLang="ko-KR" dirty="0"/>
              <a:t>+ </a:t>
            </a:r>
            <a:r>
              <a:rPr lang="ko-KR" altLang="en-US" dirty="0"/>
              <a:t>교양선택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err="1"/>
              <a:t>타전공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부</a:t>
            </a:r>
            <a:r>
              <a:rPr lang="en-US" altLang="ko-KR" dirty="0"/>
              <a:t>,</a:t>
            </a:r>
            <a:r>
              <a:rPr lang="ko-KR" altLang="en-US" dirty="0"/>
              <a:t>복수</a:t>
            </a:r>
            <a:r>
              <a:rPr lang="en-US" altLang="ko-KR" dirty="0"/>
              <a:t>,</a:t>
            </a:r>
            <a:r>
              <a:rPr lang="ko-KR" altLang="en-US" dirty="0"/>
              <a:t>트랙 중 본인이 이수하고 있는 영역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sz="1400" dirty="0"/>
              <a:t>(</a:t>
            </a:r>
            <a:r>
              <a:rPr lang="ko-KR" altLang="en-US" sz="1400" dirty="0"/>
              <a:t>본인이 트랙을 이수한다면 트랙 학점</a:t>
            </a:r>
            <a:r>
              <a:rPr lang="en-US" altLang="ko-KR" sz="1400" dirty="0"/>
              <a:t>, </a:t>
            </a:r>
            <a:r>
              <a:rPr lang="ko-KR" altLang="en-US" sz="1400" dirty="0"/>
              <a:t>본인이 부전공을 이수한다면 부전공 학점</a:t>
            </a:r>
            <a:r>
              <a:rPr lang="en-US" altLang="ko-KR" sz="1400" dirty="0"/>
              <a:t>)</a:t>
            </a:r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80B23F28-55C4-441C-99D7-28158378636D}"/>
              </a:ext>
            </a:extLst>
          </p:cNvPr>
          <p:cNvSpPr/>
          <p:nvPr/>
        </p:nvSpPr>
        <p:spPr>
          <a:xfrm>
            <a:off x="6790269" y="3793067"/>
            <a:ext cx="761999" cy="36641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766827-131B-42DD-9F8E-A5860F7DA12B}"/>
              </a:ext>
            </a:extLst>
          </p:cNvPr>
          <p:cNvSpPr txBox="1"/>
          <p:nvPr/>
        </p:nvSpPr>
        <p:spPr>
          <a:xfrm>
            <a:off x="6917267" y="4309887"/>
            <a:ext cx="45127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20</a:t>
            </a:r>
            <a:r>
              <a:rPr lang="ko-KR" altLang="en-US" dirty="0"/>
              <a:t>학번 이후 학번의 경우</a:t>
            </a:r>
            <a:r>
              <a:rPr lang="en-US" altLang="ko-KR" dirty="0"/>
              <a:t>,</a:t>
            </a:r>
          </a:p>
          <a:p>
            <a:r>
              <a:rPr lang="ko-KR" altLang="en-US" dirty="0"/>
              <a:t>이수구분별 교양 영역 다 채웠으면 채우지않아도 상관없음</a:t>
            </a:r>
            <a:r>
              <a:rPr lang="en-US" altLang="ko-KR" dirty="0"/>
              <a:t>.</a:t>
            </a:r>
            <a:endParaRPr lang="ko-KR" altLang="en-US" dirty="0"/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00EE28F3-036A-4A80-8136-0DBAE9F5E4D0}"/>
              </a:ext>
            </a:extLst>
          </p:cNvPr>
          <p:cNvCxnSpPr/>
          <p:nvPr/>
        </p:nvCxnSpPr>
        <p:spPr>
          <a:xfrm>
            <a:off x="1913467" y="3970867"/>
            <a:ext cx="533400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8019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(20</a:t>
            </a:r>
            <a:r>
              <a:rPr lang="ko-KR" altLang="en-US" sz="4000" dirty="0"/>
              <a:t>학번 이후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4. </a:t>
            </a:r>
            <a:r>
              <a:rPr lang="ko-KR" altLang="en-US" b="1" dirty="0" err="1"/>
              <a:t>이수구분별학점</a:t>
            </a:r>
            <a:r>
              <a:rPr lang="en-US" altLang="ko-KR" b="1" dirty="0"/>
              <a:t>(</a:t>
            </a:r>
            <a:r>
              <a:rPr lang="ko-KR" altLang="en-US" b="1" dirty="0"/>
              <a:t>교양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D276DFF-A282-46A3-8E4D-AF81D5D7B7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464" y="2107192"/>
            <a:ext cx="11584003" cy="29944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0AAF287-099B-499C-BC6D-B7E9ACDEE974}"/>
              </a:ext>
            </a:extLst>
          </p:cNvPr>
          <p:cNvSpPr txBox="1"/>
          <p:nvPr/>
        </p:nvSpPr>
        <p:spPr>
          <a:xfrm>
            <a:off x="362464" y="5189654"/>
            <a:ext cx="9581913" cy="1285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dirty="0"/>
              <a:t>20</a:t>
            </a:r>
            <a:r>
              <a:rPr lang="ko-KR" altLang="en-US" dirty="0"/>
              <a:t>학번 이후부터는 교양 영역별로 이수 </a:t>
            </a:r>
            <a:r>
              <a:rPr lang="ko-KR" altLang="en-US" dirty="0" err="1"/>
              <a:t>완료해야함</a:t>
            </a:r>
            <a:r>
              <a:rPr lang="en-US" altLang="ko-KR" dirty="0"/>
              <a:t>(</a:t>
            </a:r>
            <a:r>
              <a:rPr lang="ko-KR" altLang="en-US" dirty="0"/>
              <a:t>교양대학 홈페이지에서 확인 가능</a:t>
            </a:r>
            <a:r>
              <a:rPr lang="en-US" altLang="ko-KR" dirty="0"/>
              <a:t>)</a:t>
            </a:r>
            <a:r>
              <a:rPr lang="ko-KR" altLang="en-US" dirty="0"/>
              <a:t>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>
                <a:hlinkClick r:id="rId3"/>
              </a:rPr>
              <a:t>우송대학교 우송교양대학</a:t>
            </a:r>
            <a:r>
              <a:rPr lang="en-US" altLang="ko-KR" dirty="0">
                <a:hlinkClick r:id="rId3"/>
              </a:rPr>
              <a:t>:: </a:t>
            </a:r>
            <a:r>
              <a:rPr lang="ko-KR" altLang="en-US" dirty="0">
                <a:hlinkClick r:id="rId3"/>
              </a:rPr>
              <a:t>교양교육과정 </a:t>
            </a:r>
            <a:r>
              <a:rPr lang="en-US" altLang="ko-KR" dirty="0">
                <a:hlinkClick r:id="rId3"/>
              </a:rPr>
              <a:t>&gt; </a:t>
            </a:r>
            <a:r>
              <a:rPr lang="ko-KR" altLang="en-US" dirty="0">
                <a:hlinkClick r:id="rId3"/>
              </a:rPr>
              <a:t>교양교육과정 </a:t>
            </a:r>
            <a:r>
              <a:rPr lang="en-US" altLang="ko-KR" dirty="0">
                <a:hlinkClick r:id="rId3"/>
              </a:rPr>
              <a:t>(wsu.ac.kr)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dirty="0"/>
              <a:t>SW</a:t>
            </a:r>
            <a:r>
              <a:rPr lang="ko-KR" altLang="en-US" dirty="0"/>
              <a:t>교양 영역은 </a:t>
            </a:r>
            <a:r>
              <a:rPr lang="en-US" altLang="ko-KR" dirty="0"/>
              <a:t>SW</a:t>
            </a:r>
            <a:r>
              <a:rPr lang="ko-KR" altLang="en-US" dirty="0"/>
              <a:t>기초</a:t>
            </a:r>
            <a:r>
              <a:rPr lang="en-US" altLang="ko-KR" dirty="0"/>
              <a:t>,SW</a:t>
            </a:r>
            <a:r>
              <a:rPr lang="ko-KR" altLang="en-US" dirty="0"/>
              <a:t>심화 합쳐서 총 </a:t>
            </a:r>
            <a:r>
              <a:rPr lang="en-US" altLang="ko-KR" dirty="0"/>
              <a:t>6</a:t>
            </a:r>
            <a:r>
              <a:rPr lang="ko-KR" altLang="en-US" dirty="0"/>
              <a:t>학점 필수 이수</a:t>
            </a:r>
            <a:endParaRPr lang="en-US" altLang="ko-KR" dirty="0"/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C01556D3-F539-4FCF-B134-01749018DFE5}"/>
              </a:ext>
            </a:extLst>
          </p:cNvPr>
          <p:cNvSpPr/>
          <p:nvPr/>
        </p:nvSpPr>
        <p:spPr>
          <a:xfrm>
            <a:off x="2042526" y="4334934"/>
            <a:ext cx="1327208" cy="36641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11315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(20</a:t>
            </a:r>
            <a:r>
              <a:rPr lang="ko-KR" altLang="en-US" sz="4000" dirty="0"/>
              <a:t>학번 이후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전공</a:t>
            </a:r>
            <a:r>
              <a:rPr lang="en-US" altLang="ko-KR" b="1" dirty="0"/>
              <a:t>/</a:t>
            </a:r>
            <a:r>
              <a:rPr lang="ko-KR" altLang="en-US" b="1" dirty="0"/>
              <a:t>교양영어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37D0E02-23D8-4A2F-A772-7AF721BE03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009" y="2235640"/>
            <a:ext cx="7640116" cy="128605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B41EAF-0D07-4103-AC17-BC71839F91AA}"/>
              </a:ext>
            </a:extLst>
          </p:cNvPr>
          <p:cNvSpPr txBox="1"/>
          <p:nvPr/>
        </p:nvSpPr>
        <p:spPr>
          <a:xfrm>
            <a:off x="608009" y="3914791"/>
            <a:ext cx="9581913" cy="2531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dirty="0" err="1"/>
              <a:t>WorldStudent</a:t>
            </a:r>
            <a:r>
              <a:rPr lang="ko-KR" altLang="en-US" dirty="0"/>
              <a:t>인증</a:t>
            </a:r>
            <a:r>
              <a:rPr lang="en-US" altLang="ko-KR" dirty="0"/>
              <a:t>(</a:t>
            </a:r>
            <a:r>
              <a:rPr lang="ko-KR" altLang="en-US" dirty="0"/>
              <a:t>교양</a:t>
            </a:r>
            <a:r>
              <a:rPr lang="en-US" altLang="ko-KR" dirty="0"/>
              <a:t>) : WS</a:t>
            </a:r>
            <a:r>
              <a:rPr lang="ko-KR" altLang="en-US" dirty="0"/>
              <a:t>인증으로 졸업시험 영역 중 교양 영역</a:t>
            </a:r>
            <a:r>
              <a:rPr lang="en-US" altLang="ko-KR" dirty="0"/>
              <a:t>, </a:t>
            </a:r>
            <a:r>
              <a:rPr lang="ko-KR" altLang="en-US" dirty="0"/>
              <a:t>졸업을 위해 필수로 </a:t>
            </a:r>
            <a:r>
              <a:rPr lang="ko-KR" altLang="en-US" dirty="0" err="1"/>
              <a:t>응시해야함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전공 </a:t>
            </a:r>
            <a:r>
              <a:rPr lang="en-US" altLang="ko-KR" dirty="0"/>
              <a:t>: </a:t>
            </a:r>
            <a:r>
              <a:rPr lang="ko-KR" altLang="en-US" dirty="0"/>
              <a:t>전공시험으로 졸업시험 영역 중 전공 영역</a:t>
            </a:r>
            <a:r>
              <a:rPr lang="en-US" altLang="ko-KR" dirty="0"/>
              <a:t>, </a:t>
            </a:r>
            <a:r>
              <a:rPr lang="ko-KR" altLang="en-US" dirty="0"/>
              <a:t>졸업을 위해 필수로 </a:t>
            </a:r>
            <a:r>
              <a:rPr lang="ko-KR" altLang="en-US" dirty="0" err="1"/>
              <a:t>응시해야하며</a:t>
            </a:r>
            <a:r>
              <a:rPr lang="ko-KR" altLang="en-US" dirty="0"/>
              <a:t> 미디어디자인영상전공에서는 졸업 포트폴리오로 시험을 응시함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미합격시 졸업 불가능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3494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(19</a:t>
            </a:r>
            <a:r>
              <a:rPr lang="ko-KR" altLang="en-US" sz="4000" dirty="0"/>
              <a:t>학번 이전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C8E0329-B16B-447C-A618-EFA03BED60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719" y="2164860"/>
            <a:ext cx="11726562" cy="126414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72E78A9-9C3D-4018-B2E8-A70DC75F7145}"/>
              </a:ext>
            </a:extLst>
          </p:cNvPr>
          <p:cNvSpPr txBox="1"/>
          <p:nvPr/>
        </p:nvSpPr>
        <p:spPr>
          <a:xfrm>
            <a:off x="3187586" y="3458769"/>
            <a:ext cx="3162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부전공</a:t>
            </a:r>
            <a:r>
              <a:rPr lang="en-US" altLang="ko-KR" dirty="0"/>
              <a:t>, </a:t>
            </a:r>
            <a:r>
              <a:rPr lang="ko-KR" altLang="en-US" dirty="0"/>
              <a:t>복수전공</a:t>
            </a:r>
            <a:r>
              <a:rPr lang="en-US" altLang="ko-KR" dirty="0"/>
              <a:t>, </a:t>
            </a:r>
            <a:r>
              <a:rPr lang="ko-KR" altLang="en-US" dirty="0"/>
              <a:t>트랙 중 </a:t>
            </a:r>
            <a:endParaRPr lang="en-US" altLang="ko-KR" dirty="0"/>
          </a:p>
          <a:p>
            <a:r>
              <a:rPr lang="ko-KR" altLang="en-US" dirty="0"/>
              <a:t>본인이 이수하는 전공 이름 확인 가능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5D99D33D-F35D-4BC6-BC22-6D78AF266A42}"/>
              </a:ext>
            </a:extLst>
          </p:cNvPr>
          <p:cNvSpPr/>
          <p:nvPr/>
        </p:nvSpPr>
        <p:spPr>
          <a:xfrm>
            <a:off x="3276600" y="2839265"/>
            <a:ext cx="1312334" cy="3894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AEDEEE2-BAC5-4284-A18F-872F7F64904B}"/>
              </a:ext>
            </a:extLst>
          </p:cNvPr>
          <p:cNvSpPr/>
          <p:nvPr/>
        </p:nvSpPr>
        <p:spPr>
          <a:xfrm>
            <a:off x="8000999" y="2612599"/>
            <a:ext cx="863601" cy="6161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8D39EE1-74C3-4A39-86E9-60577137677A}"/>
              </a:ext>
            </a:extLst>
          </p:cNvPr>
          <p:cNvSpPr/>
          <p:nvPr/>
        </p:nvSpPr>
        <p:spPr>
          <a:xfrm>
            <a:off x="8864600" y="2612599"/>
            <a:ext cx="863601" cy="6161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1AB32D-C33F-454E-8971-C1F4F0253E3A}"/>
              </a:ext>
            </a:extLst>
          </p:cNvPr>
          <p:cNvSpPr txBox="1"/>
          <p:nvPr/>
        </p:nvSpPr>
        <p:spPr>
          <a:xfrm>
            <a:off x="7793452" y="3608797"/>
            <a:ext cx="36873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기준학점 </a:t>
            </a:r>
            <a:r>
              <a:rPr lang="en-US" altLang="ko-KR" dirty="0"/>
              <a:t>: </a:t>
            </a:r>
            <a:r>
              <a:rPr lang="ko-KR" altLang="en-US" dirty="0"/>
              <a:t>졸업을 위해 필수적으로 채워야 하는 학점</a:t>
            </a:r>
            <a:endParaRPr lang="en-US" altLang="ko-KR" dirty="0"/>
          </a:p>
          <a:p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취득학점 </a:t>
            </a:r>
            <a:r>
              <a:rPr lang="en-US" altLang="ko-KR" dirty="0"/>
              <a:t>: </a:t>
            </a:r>
            <a:r>
              <a:rPr lang="ko-KR" altLang="en-US" dirty="0"/>
              <a:t>본인이 현재까지 취득한 학점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1. </a:t>
            </a:r>
            <a:r>
              <a:rPr lang="ko-KR" altLang="en-US" b="1" dirty="0"/>
              <a:t>부</a:t>
            </a:r>
            <a:r>
              <a:rPr lang="en-US" altLang="ko-KR" b="1" dirty="0"/>
              <a:t>,</a:t>
            </a:r>
            <a:r>
              <a:rPr lang="ko-KR" altLang="en-US" b="1" dirty="0"/>
              <a:t>복수전공</a:t>
            </a:r>
            <a:r>
              <a:rPr lang="en-US" altLang="ko-KR" b="1" dirty="0"/>
              <a:t>,</a:t>
            </a:r>
            <a:r>
              <a:rPr lang="ko-KR" altLang="en-US" b="1" dirty="0"/>
              <a:t>트랙 이수 현황</a:t>
            </a:r>
          </a:p>
        </p:txBody>
      </p:sp>
    </p:spTree>
    <p:extLst>
      <p:ext uri="{BB962C8B-B14F-4D97-AF65-F5344CB8AC3E}">
        <p14:creationId xmlns:p14="http://schemas.microsoft.com/office/powerpoint/2010/main" val="22863135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(19</a:t>
            </a:r>
            <a:r>
              <a:rPr lang="ko-KR" altLang="en-US" sz="4000" dirty="0"/>
              <a:t>학번 이전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C8E0329-B16B-447C-A618-EFA03BED60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54" y="2154624"/>
            <a:ext cx="10866491" cy="126414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31AB32D-C33F-454E-8971-C1F4F0253E3A}"/>
              </a:ext>
            </a:extLst>
          </p:cNvPr>
          <p:cNvSpPr txBox="1"/>
          <p:nvPr/>
        </p:nvSpPr>
        <p:spPr>
          <a:xfrm>
            <a:off x="561154" y="3552452"/>
            <a:ext cx="831861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총취득학점 </a:t>
            </a:r>
            <a:r>
              <a:rPr lang="en-US" altLang="ko-KR" dirty="0"/>
              <a:t>: </a:t>
            </a:r>
            <a:r>
              <a:rPr lang="ko-KR" altLang="en-US" dirty="0"/>
              <a:t>지금까지 본인이 취득한 학점</a:t>
            </a:r>
            <a:endParaRPr lang="en-US" altLang="ko-KR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신청학점 </a:t>
            </a:r>
            <a:r>
              <a:rPr lang="en-US" altLang="ko-KR" dirty="0"/>
              <a:t>: </a:t>
            </a:r>
            <a:r>
              <a:rPr lang="ko-KR" altLang="en-US" dirty="0"/>
              <a:t>지금까지 본인이 수강신청한 학점</a:t>
            </a:r>
            <a:endParaRPr lang="en-US" altLang="ko-KR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졸업기준학점 </a:t>
            </a:r>
            <a:r>
              <a:rPr lang="en-US" altLang="ko-KR" dirty="0"/>
              <a:t>: </a:t>
            </a:r>
            <a:r>
              <a:rPr lang="ko-KR" altLang="en-US" dirty="0"/>
              <a:t>졸업을 위해 필수적으로 채워야 하는 학점</a:t>
            </a:r>
            <a:endParaRPr lang="en-US" altLang="ko-KR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부족학점 </a:t>
            </a:r>
            <a:r>
              <a:rPr lang="en-US" altLang="ko-KR" dirty="0"/>
              <a:t>: </a:t>
            </a:r>
            <a:r>
              <a:rPr lang="ko-KR" altLang="en-US" dirty="0"/>
              <a:t>현재 학기를 포함하지 않은 졸업기준학점까지 부족한 학점</a:t>
            </a:r>
            <a:endParaRPr lang="en-US" altLang="ko-KR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부족학점</a:t>
            </a:r>
            <a:r>
              <a:rPr lang="en-US" altLang="ko-KR" dirty="0"/>
              <a:t>(</a:t>
            </a:r>
            <a:r>
              <a:rPr lang="ko-KR" altLang="en-US" dirty="0"/>
              <a:t>수강포함</a:t>
            </a:r>
            <a:r>
              <a:rPr lang="en-US" altLang="ko-KR" dirty="0"/>
              <a:t>) : </a:t>
            </a:r>
            <a:r>
              <a:rPr lang="ko-KR" altLang="en-US" dirty="0"/>
              <a:t>현재 학기까지 포함한 졸업기준학점까지 부족한 학점</a:t>
            </a:r>
            <a:endParaRPr lang="en-US" altLang="ko-KR" dirty="0"/>
          </a:p>
          <a:p>
            <a:r>
              <a:rPr lang="en-US" altLang="ko-KR" sz="1200" dirty="0"/>
              <a:t>      * </a:t>
            </a:r>
            <a:r>
              <a:rPr lang="ko-KR" altLang="en-US" sz="1200" dirty="0"/>
              <a:t>수강포함 부족학점은 본인이 </a:t>
            </a:r>
            <a:r>
              <a:rPr lang="en-US" altLang="ko-KR" sz="1200" dirty="0"/>
              <a:t>F</a:t>
            </a:r>
            <a:r>
              <a:rPr lang="ko-KR" altLang="en-US" sz="1200" dirty="0"/>
              <a:t>를 받는다면 그대로 적용되지 않음</a:t>
            </a:r>
            <a:r>
              <a:rPr lang="en-US" altLang="ko-KR" sz="1200" dirty="0"/>
              <a:t>. </a:t>
            </a:r>
            <a:r>
              <a:rPr lang="ko-KR" altLang="en-US" sz="1200" dirty="0"/>
              <a:t>전부 통과한다는 가정 하에 계산되는 학점임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취득학점기준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E388D262-B069-4A90-8143-DF6EEB520D80}"/>
              </a:ext>
            </a:extLst>
          </p:cNvPr>
          <p:cNvCxnSpPr/>
          <p:nvPr/>
        </p:nvCxnSpPr>
        <p:spPr>
          <a:xfrm>
            <a:off x="7340600" y="2751667"/>
            <a:ext cx="138006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3FEDCB5-7E76-4771-B31E-CAAD404C60CA}"/>
              </a:ext>
            </a:extLst>
          </p:cNvPr>
          <p:cNvSpPr txBox="1"/>
          <p:nvPr/>
        </p:nvSpPr>
        <p:spPr>
          <a:xfrm>
            <a:off x="7463366" y="2121367"/>
            <a:ext cx="1134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부족학점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A00D32-A6DD-45FC-B020-751ED7150F8D}"/>
              </a:ext>
            </a:extLst>
          </p:cNvPr>
          <p:cNvSpPr txBox="1"/>
          <p:nvPr/>
        </p:nvSpPr>
        <p:spPr>
          <a:xfrm>
            <a:off x="9055100" y="2567001"/>
            <a:ext cx="2169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부족학점</a:t>
            </a:r>
            <a:r>
              <a:rPr lang="en-US" altLang="ko-KR" dirty="0"/>
              <a:t>(</a:t>
            </a:r>
            <a:r>
              <a:rPr lang="ko-KR" altLang="en-US" dirty="0"/>
              <a:t>수강포함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1FE93E4-BA6C-4BCB-97AE-5A30ADFBD16C}"/>
              </a:ext>
            </a:extLst>
          </p:cNvPr>
          <p:cNvSpPr txBox="1"/>
          <p:nvPr/>
        </p:nvSpPr>
        <p:spPr>
          <a:xfrm>
            <a:off x="6929967" y="3395360"/>
            <a:ext cx="28659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>
                <a:solidFill>
                  <a:srgbClr val="FF0000"/>
                </a:solidFill>
              </a:rPr>
              <a:t>신규대정시의</a:t>
            </a:r>
            <a:r>
              <a:rPr lang="ko-KR" altLang="en-US" sz="1400" dirty="0">
                <a:solidFill>
                  <a:srgbClr val="FF0000"/>
                </a:solidFill>
              </a:rPr>
              <a:t> 오류로 다르게 뜸</a:t>
            </a:r>
          </a:p>
        </p:txBody>
      </p:sp>
    </p:spTree>
    <p:extLst>
      <p:ext uri="{BB962C8B-B14F-4D97-AF65-F5344CB8AC3E}">
        <p14:creationId xmlns:p14="http://schemas.microsoft.com/office/powerpoint/2010/main" val="3192156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(19</a:t>
            </a:r>
            <a:r>
              <a:rPr lang="ko-KR" altLang="en-US" sz="4000" dirty="0"/>
              <a:t>학번 이전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1AB32D-C33F-454E-8971-C1F4F0253E3A}"/>
              </a:ext>
            </a:extLst>
          </p:cNvPr>
          <p:cNvSpPr txBox="1"/>
          <p:nvPr/>
        </p:nvSpPr>
        <p:spPr>
          <a:xfrm>
            <a:off x="561154" y="4358657"/>
            <a:ext cx="8318615" cy="2116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기준학점 </a:t>
            </a:r>
            <a:r>
              <a:rPr lang="en-US" altLang="ko-KR" dirty="0"/>
              <a:t>: </a:t>
            </a:r>
            <a:r>
              <a:rPr lang="ko-KR" altLang="en-US" dirty="0"/>
              <a:t>졸업을 위해 필수적으로 채워야 하는 학점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취득학점 </a:t>
            </a:r>
            <a:r>
              <a:rPr lang="en-US" altLang="ko-KR" dirty="0"/>
              <a:t>: </a:t>
            </a:r>
            <a:r>
              <a:rPr lang="ko-KR" altLang="en-US" dirty="0"/>
              <a:t>지금까지 취득한 학점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인정학점 </a:t>
            </a:r>
            <a:r>
              <a:rPr lang="en-US" altLang="ko-KR" dirty="0"/>
              <a:t>: </a:t>
            </a:r>
            <a:r>
              <a:rPr lang="ko-KR" altLang="en-US" dirty="0"/>
              <a:t>다른 영역에서 해당 영역으로 인정해준 학점</a:t>
            </a:r>
            <a:r>
              <a:rPr lang="en-US" altLang="ko-KR" dirty="0"/>
              <a:t>(EX. </a:t>
            </a:r>
            <a:r>
              <a:rPr lang="ko-KR" altLang="en-US" dirty="0"/>
              <a:t>전선</a:t>
            </a:r>
            <a:r>
              <a:rPr lang="en-US" altLang="ko-KR" dirty="0"/>
              <a:t>&gt;</a:t>
            </a:r>
            <a:r>
              <a:rPr lang="ko-KR" altLang="en-US" dirty="0" err="1"/>
              <a:t>전필</a:t>
            </a:r>
            <a:r>
              <a:rPr lang="en-US" altLang="ko-KR" dirty="0"/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계 </a:t>
            </a:r>
            <a:r>
              <a:rPr lang="en-US" altLang="ko-KR" dirty="0"/>
              <a:t>: </a:t>
            </a:r>
            <a:r>
              <a:rPr lang="ko-KR" altLang="en-US" dirty="0"/>
              <a:t>취득학점 </a:t>
            </a:r>
            <a:r>
              <a:rPr lang="en-US" altLang="ko-KR" dirty="0"/>
              <a:t>+ </a:t>
            </a:r>
            <a:r>
              <a:rPr lang="ko-KR" altLang="en-US" dirty="0"/>
              <a:t>인정학점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부족학점</a:t>
            </a:r>
            <a:r>
              <a:rPr lang="en-US" altLang="ko-KR" dirty="0"/>
              <a:t>(</a:t>
            </a:r>
            <a:r>
              <a:rPr lang="ko-KR" altLang="en-US" dirty="0" err="1"/>
              <a:t>수강미포함</a:t>
            </a:r>
            <a:r>
              <a:rPr lang="en-US" altLang="ko-KR" dirty="0"/>
              <a:t>) : </a:t>
            </a:r>
            <a:r>
              <a:rPr lang="ko-KR" altLang="en-US" dirty="0"/>
              <a:t>졸업기준학점까지 부족한 학점</a:t>
            </a:r>
            <a:r>
              <a:rPr lang="en-US" altLang="ko-KR" dirty="0"/>
              <a:t>(</a:t>
            </a:r>
            <a:r>
              <a:rPr lang="ko-KR" altLang="en-US" dirty="0"/>
              <a:t>현재학기 미포함</a:t>
            </a:r>
            <a:r>
              <a:rPr lang="en-US" altLang="ko-KR" dirty="0"/>
              <a:t>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3. </a:t>
            </a:r>
            <a:r>
              <a:rPr lang="ko-KR" altLang="en-US" b="1" dirty="0" err="1"/>
              <a:t>이수구분별학점</a:t>
            </a:r>
            <a:endParaRPr lang="ko-KR" altLang="en-US" b="1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513544E-1A40-4AA2-BD4E-3D7D1F12D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154" y="2197056"/>
            <a:ext cx="10736173" cy="1962424"/>
          </a:xfrm>
          <a:prstGeom prst="rect">
            <a:avLst/>
          </a:prstGeom>
        </p:spPr>
      </p:pic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A5C45557-F3D0-439D-9F08-D9EE805C2F79}"/>
              </a:ext>
            </a:extLst>
          </p:cNvPr>
          <p:cNvCxnSpPr/>
          <p:nvPr/>
        </p:nvCxnSpPr>
        <p:spPr>
          <a:xfrm>
            <a:off x="1913467" y="3970867"/>
            <a:ext cx="533400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06154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(19</a:t>
            </a:r>
            <a:r>
              <a:rPr lang="ko-KR" altLang="en-US" sz="4000" dirty="0"/>
              <a:t>학번 이전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3. </a:t>
            </a:r>
            <a:r>
              <a:rPr lang="ko-KR" altLang="en-US" b="1" dirty="0" err="1"/>
              <a:t>이수구분별학점</a:t>
            </a:r>
            <a:endParaRPr lang="ko-KR" altLang="en-US" b="1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513544E-1A40-4AA2-BD4E-3D7D1F12D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154" y="2197056"/>
            <a:ext cx="10736173" cy="19624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75177BB-B95A-45CE-BA55-BE690A69507A}"/>
              </a:ext>
            </a:extLst>
          </p:cNvPr>
          <p:cNvSpPr txBox="1"/>
          <p:nvPr/>
        </p:nvSpPr>
        <p:spPr>
          <a:xfrm>
            <a:off x="561154" y="4309887"/>
            <a:ext cx="9581913" cy="2531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전공필수 </a:t>
            </a:r>
            <a:r>
              <a:rPr lang="en-US" altLang="ko-KR" dirty="0"/>
              <a:t>: </a:t>
            </a:r>
            <a:r>
              <a:rPr lang="ko-KR" altLang="en-US" dirty="0"/>
              <a:t>수업 이수 영역 중 전공필수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전공 계 </a:t>
            </a:r>
            <a:r>
              <a:rPr lang="en-US" altLang="ko-KR" dirty="0"/>
              <a:t>: </a:t>
            </a:r>
            <a:r>
              <a:rPr lang="ko-KR" altLang="en-US" dirty="0"/>
              <a:t>전공필수 </a:t>
            </a:r>
            <a:r>
              <a:rPr lang="en-US" altLang="ko-KR" dirty="0"/>
              <a:t>+ </a:t>
            </a:r>
            <a:r>
              <a:rPr lang="ko-KR" altLang="en-US" dirty="0"/>
              <a:t>전공선택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교양필수 </a:t>
            </a:r>
            <a:r>
              <a:rPr lang="en-US" altLang="ko-KR" dirty="0"/>
              <a:t>: </a:t>
            </a:r>
            <a:r>
              <a:rPr lang="ko-KR" altLang="en-US" dirty="0"/>
              <a:t>수업 이수 영역 중 전공필수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교양 계 </a:t>
            </a:r>
            <a:r>
              <a:rPr lang="en-US" altLang="ko-KR" dirty="0"/>
              <a:t>: </a:t>
            </a:r>
            <a:r>
              <a:rPr lang="ko-KR" altLang="en-US" dirty="0"/>
              <a:t>교양필수 </a:t>
            </a:r>
            <a:r>
              <a:rPr lang="en-US" altLang="ko-KR" dirty="0"/>
              <a:t>+ </a:t>
            </a:r>
            <a:r>
              <a:rPr lang="ko-KR" altLang="en-US" dirty="0"/>
              <a:t>교양선택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err="1"/>
              <a:t>타전공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부</a:t>
            </a:r>
            <a:r>
              <a:rPr lang="en-US" altLang="ko-KR" dirty="0"/>
              <a:t>,</a:t>
            </a:r>
            <a:r>
              <a:rPr lang="ko-KR" altLang="en-US" dirty="0"/>
              <a:t>복수</a:t>
            </a:r>
            <a:r>
              <a:rPr lang="en-US" altLang="ko-KR" dirty="0"/>
              <a:t>,</a:t>
            </a:r>
            <a:r>
              <a:rPr lang="ko-KR" altLang="en-US" dirty="0"/>
              <a:t>트랙 중 본인이 이수하고 있는 영역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sz="1400" dirty="0"/>
              <a:t>(</a:t>
            </a:r>
            <a:r>
              <a:rPr lang="ko-KR" altLang="en-US" sz="1400" dirty="0"/>
              <a:t>본인이 트랙을 이수한다면 트랙 학점</a:t>
            </a:r>
            <a:r>
              <a:rPr lang="en-US" altLang="ko-KR" sz="1400" dirty="0"/>
              <a:t>, </a:t>
            </a:r>
            <a:r>
              <a:rPr lang="ko-KR" altLang="en-US" sz="1400" dirty="0"/>
              <a:t>본인이 부전공을 이수한다면 부전공 학점</a:t>
            </a:r>
            <a:r>
              <a:rPr lang="en-US" altLang="ko-KR" sz="1400" dirty="0"/>
              <a:t>)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D516FDA6-91FD-4A82-9CC3-AABD9A0F9FE2}"/>
              </a:ext>
            </a:extLst>
          </p:cNvPr>
          <p:cNvCxnSpPr/>
          <p:nvPr/>
        </p:nvCxnSpPr>
        <p:spPr>
          <a:xfrm>
            <a:off x="1913467" y="3970867"/>
            <a:ext cx="533400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7678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(19</a:t>
            </a:r>
            <a:r>
              <a:rPr lang="ko-KR" altLang="en-US" sz="4000" dirty="0"/>
              <a:t>학번 이전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4. </a:t>
            </a:r>
            <a:r>
              <a:rPr lang="ko-KR" altLang="en-US" b="1" dirty="0"/>
              <a:t>전공</a:t>
            </a:r>
            <a:r>
              <a:rPr lang="en-US" altLang="ko-KR" b="1" dirty="0"/>
              <a:t>/</a:t>
            </a:r>
            <a:r>
              <a:rPr lang="ko-KR" altLang="en-US" b="1" dirty="0"/>
              <a:t>교양영어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37D0E02-23D8-4A2F-A772-7AF721BE03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009" y="2235640"/>
            <a:ext cx="7640116" cy="128605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B41EAF-0D07-4103-AC17-BC71839F91AA}"/>
              </a:ext>
            </a:extLst>
          </p:cNvPr>
          <p:cNvSpPr txBox="1"/>
          <p:nvPr/>
        </p:nvSpPr>
        <p:spPr>
          <a:xfrm>
            <a:off x="608009" y="3914791"/>
            <a:ext cx="9581913" cy="2531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dirty="0" err="1"/>
              <a:t>WorldStudent</a:t>
            </a:r>
            <a:r>
              <a:rPr lang="ko-KR" altLang="en-US" dirty="0"/>
              <a:t>인증</a:t>
            </a:r>
            <a:r>
              <a:rPr lang="en-US" altLang="ko-KR" dirty="0"/>
              <a:t>(</a:t>
            </a:r>
            <a:r>
              <a:rPr lang="ko-KR" altLang="en-US" dirty="0"/>
              <a:t>교양</a:t>
            </a:r>
            <a:r>
              <a:rPr lang="en-US" altLang="ko-KR" dirty="0"/>
              <a:t>) : WS</a:t>
            </a:r>
            <a:r>
              <a:rPr lang="ko-KR" altLang="en-US" dirty="0"/>
              <a:t>인증으로 졸업시험 영역 중 교양 영역</a:t>
            </a:r>
            <a:r>
              <a:rPr lang="en-US" altLang="ko-KR" dirty="0"/>
              <a:t>, </a:t>
            </a:r>
            <a:r>
              <a:rPr lang="ko-KR" altLang="en-US" dirty="0"/>
              <a:t>졸업을 위해 필수로 </a:t>
            </a:r>
            <a:r>
              <a:rPr lang="ko-KR" altLang="en-US" dirty="0" err="1"/>
              <a:t>응시해야함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전공 </a:t>
            </a:r>
            <a:r>
              <a:rPr lang="en-US" altLang="ko-KR" dirty="0"/>
              <a:t>: </a:t>
            </a:r>
            <a:r>
              <a:rPr lang="ko-KR" altLang="en-US" dirty="0"/>
              <a:t>전공시험으로 졸업시험 영역 중 전공 영역</a:t>
            </a:r>
            <a:r>
              <a:rPr lang="en-US" altLang="ko-KR" dirty="0"/>
              <a:t>, </a:t>
            </a:r>
            <a:r>
              <a:rPr lang="ko-KR" altLang="en-US" dirty="0"/>
              <a:t>졸업을 위해 필수로 </a:t>
            </a:r>
            <a:r>
              <a:rPr lang="ko-KR" altLang="en-US" dirty="0" err="1"/>
              <a:t>응시해야하며</a:t>
            </a:r>
            <a:r>
              <a:rPr lang="ko-KR" altLang="en-US" dirty="0"/>
              <a:t>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미디어디자인영상전공에서는 졸업 포트폴리오로 시험을 응시함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미합격시 졸업 불가능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2598121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700</Words>
  <Application>Microsoft Office PowerPoint</Application>
  <PresentationFormat>와이드스크린</PresentationFormat>
  <Paragraphs>88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맑은 고딕</vt:lpstr>
      <vt:lpstr>Arial</vt:lpstr>
      <vt:lpstr>Office 테마</vt:lpstr>
      <vt:lpstr>1. 졸업학점 확인하는 법</vt:lpstr>
      <vt:lpstr>1. 졸업학점 확인하는 법(20학번 이후 기준)</vt:lpstr>
      <vt:lpstr>1. 졸업학점 확인하는 법(20학번 이후 기준)</vt:lpstr>
      <vt:lpstr>1. 졸업학점 확인하는 법(20학번 이후 기준)</vt:lpstr>
      <vt:lpstr>1. 졸업학점 확인하는 법(20학번 이후 기준)</vt:lpstr>
      <vt:lpstr>1. 졸업학점 확인하는 법(20학번 이후 기준)</vt:lpstr>
      <vt:lpstr>1. 졸업학점 확인하는 법(20학번 이후 기준)</vt:lpstr>
      <vt:lpstr>1. 졸업학점 확인하는 법(19학번 이전 기준)</vt:lpstr>
      <vt:lpstr>1. 졸업학점 확인하는 법(19학번 이전 기준)</vt:lpstr>
      <vt:lpstr>1. 졸업학점 확인하는 법(19학번 이전 기준)</vt:lpstr>
      <vt:lpstr>1. 졸업학점 확인하는 법(19학번 이전 기준)</vt:lpstr>
      <vt:lpstr>1. 졸업학점 확인하는 법(19학번 이전 기준)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졸업학점 확인하는 법</dc:title>
  <dc:creator>최지윤</dc:creator>
  <cp:lastModifiedBy>최지윤</cp:lastModifiedBy>
  <cp:revision>8</cp:revision>
  <dcterms:created xsi:type="dcterms:W3CDTF">2023-09-07T02:08:27Z</dcterms:created>
  <dcterms:modified xsi:type="dcterms:W3CDTF">2023-09-07T05:02:12Z</dcterms:modified>
</cp:coreProperties>
</file>